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7BEC-A53E-463E-BA46-28A3FD571E3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A22A-B8B1-4F4E-AFEE-7D4B655FF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97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7BEC-A53E-463E-BA46-28A3FD571E3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A22A-B8B1-4F4E-AFEE-7D4B655FF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110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7BEC-A53E-463E-BA46-28A3FD571E3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A22A-B8B1-4F4E-AFEE-7D4B655FF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29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7BEC-A53E-463E-BA46-28A3FD571E3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A22A-B8B1-4F4E-AFEE-7D4B655FF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2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7BEC-A53E-463E-BA46-28A3FD571E3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A22A-B8B1-4F4E-AFEE-7D4B655FF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776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7BEC-A53E-463E-BA46-28A3FD571E3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A22A-B8B1-4F4E-AFEE-7D4B655FF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8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7BEC-A53E-463E-BA46-28A3FD571E3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A22A-B8B1-4F4E-AFEE-7D4B655FF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54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7BEC-A53E-463E-BA46-28A3FD571E3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A22A-B8B1-4F4E-AFEE-7D4B655FF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0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7BEC-A53E-463E-BA46-28A3FD571E3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A22A-B8B1-4F4E-AFEE-7D4B655FF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487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7BEC-A53E-463E-BA46-28A3FD571E3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A22A-B8B1-4F4E-AFEE-7D4B655FF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03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7BEC-A53E-463E-BA46-28A3FD571E3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A22A-B8B1-4F4E-AFEE-7D4B655FF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53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7BEC-A53E-463E-BA46-28A3FD571E3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A22A-B8B1-4F4E-AFEE-7D4B655FF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062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.png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36.jpg"/><Relationship Id="rId5" Type="http://schemas.openxmlformats.org/officeDocument/2006/relationships/image" Target="../media/image32.jpg"/><Relationship Id="rId10" Type="http://schemas.openxmlformats.org/officeDocument/2006/relationships/image" Target="../media/image2.jpg"/><Relationship Id="rId4" Type="http://schemas.openxmlformats.org/officeDocument/2006/relationships/image" Target="../media/image31.jp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7.jpe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2.jpg"/><Relationship Id="rId5" Type="http://schemas.openxmlformats.org/officeDocument/2006/relationships/image" Target="../media/image44.png"/><Relationship Id="rId10" Type="http://schemas.openxmlformats.org/officeDocument/2006/relationships/image" Target="../media/image3.png"/><Relationship Id="rId4" Type="http://schemas.openxmlformats.org/officeDocument/2006/relationships/image" Target="../media/image43.jpeg"/><Relationship Id="rId9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45" y="288333"/>
            <a:ext cx="5651765" cy="27197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40" y="5993880"/>
            <a:ext cx="2320444" cy="77628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3180" y="2792627"/>
            <a:ext cx="12035481" cy="2356022"/>
          </a:xfrm>
        </p:spPr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hr-HR" sz="3600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hr-HR" sz="3600" dirty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hr-HR" sz="3600" dirty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hr-HR" sz="3600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Edukacija mentora za medicinske sestre i primalje u zdravstvenom sustavu u Hrvatskoj i provedba obrazovnog </a:t>
            </a:r>
            <a:r>
              <a:rPr lang="hr-HR" sz="3600" dirty="0" err="1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curriculuma</a:t>
            </a:r>
            <a:r>
              <a:rPr lang="hr-HR" sz="3600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usklađenog s Direktivom 2005/36/EZ</a:t>
            </a:r>
            <a:endParaRPr lang="hr-HR" sz="3600" dirty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10" name="Immagi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0" y="5993880"/>
            <a:ext cx="10810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1234267" y="6293048"/>
            <a:ext cx="8546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/>
              <a:t>O</a:t>
            </a:r>
            <a:r>
              <a:rPr lang="vi-VN" sz="1000" dirty="0"/>
              <a:t>vaj dokument izrađen je uz financijsku pomoć Europske unije. Sadržaj ovog dokumenta isključiva je odgovornost </a:t>
            </a:r>
            <a:r>
              <a:rPr lang="hr-HR" sz="1000" dirty="0" smtClean="0"/>
              <a:t>Ministarstva zdravstva</a:t>
            </a:r>
            <a:r>
              <a:rPr lang="vi-VN" sz="1000" dirty="0" smtClean="0"/>
              <a:t> </a:t>
            </a:r>
            <a:r>
              <a:rPr lang="vi-VN" sz="1000" dirty="0"/>
              <a:t>i ni pod kojim okolnostima ne može se smatrati da odražava stajališta Europske unije</a:t>
            </a:r>
          </a:p>
        </p:txBody>
      </p:sp>
    </p:spTree>
    <p:extLst>
      <p:ext uri="{BB962C8B-B14F-4D97-AF65-F5344CB8AC3E}">
        <p14:creationId xmlns:p14="http://schemas.microsoft.com/office/powerpoint/2010/main" val="11380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738" y="1660689"/>
            <a:ext cx="5761219" cy="412125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4314" y="189470"/>
            <a:ext cx="10719486" cy="1091259"/>
          </a:xfrm>
        </p:spPr>
        <p:txBody>
          <a:bodyPr>
            <a:normAutofit/>
          </a:bodyPr>
          <a:lstStyle/>
          <a:p>
            <a:r>
              <a:rPr lang="hr-HR" sz="3200" u="sng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Ostali završeni projekti Ministarstva iz IPA I komponente i Prijelaznog instrumenta</a:t>
            </a:r>
            <a:endParaRPr lang="hr-HR" sz="3200" u="sng" dirty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5162" y="1312715"/>
            <a:ext cx="7968049" cy="4817202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IPA 2007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Strengthening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expert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capacity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implementation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EU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legislation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on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medicines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Croatian Agency for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Medicinal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Products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Medical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Devices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IPA 2007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Developing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strategy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for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upgrading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environmental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health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laboratory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services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for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official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control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monitoring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Croatia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according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to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Acquis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requirements</a:t>
            </a:r>
            <a:endParaRPr lang="hr-HR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IPA 2007 Chemical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Safety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-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Strengthening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legal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Framework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Institutional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Infrastructure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for Protection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from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Dangerous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Chemicals</a:t>
            </a:r>
            <a:endParaRPr lang="hr-HR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IPA 2008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Rising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knowledge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skills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nurses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midwives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harmonising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educational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curricula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with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Directive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2005/36/EC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IPA 2008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Continued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support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to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capacity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strenghtening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Veterinary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,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Phitosanitary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Sanitary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Border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Inspection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(komponenta opreme / nositelj projekta Ministarstvo poljoprivrede)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IPA 2009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Preparations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for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eCTD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implementation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digital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archival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information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IPA 2009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Strengthening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institutional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capacity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for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blood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,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tissues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cells</a:t>
            </a:r>
            <a:endParaRPr lang="hr-HR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IPA 2009 Development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National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Environmental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noise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strategy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for Republic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Croatia (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EuropeAid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/129403/D/SER/HR)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IPA 2011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Contribution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to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institutional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capacity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for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blood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,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tissue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cells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implementation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Directives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2002/98/EC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2004/23/EC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IPA 2011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Capacity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building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Croatian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health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administration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preparation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for EU post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accession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funds</a:t>
            </a:r>
            <a:endParaRPr lang="hr-HR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IPA 2013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Preparation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a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practical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basis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for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modernisation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e – HZZO system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with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purpose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better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integration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cooperation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with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other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national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,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international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,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regional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and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local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stakeholders</a:t>
            </a:r>
            <a:endParaRPr lang="hr-HR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TF Edukacija mentora za medicinske sestre i primalje u zdravstvenom sustavu u Hrvatskoj i provedba obrazovnog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curriculuma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usklađenog s Direktivom 2005/36/EZ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TF Osiguravanje optimalne zdravstvene skrbi za osobe s mentalnim poremećajima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TF Poboljšanje kvalitete provedbe nacionalnog programa za otkrivanje raka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IPA II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Crossborder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„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AdriHealthMob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- Adriatic Model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of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Sustainable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Mobility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Health &amp; Care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Sector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“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27" y="851397"/>
            <a:ext cx="3262184" cy="4883656"/>
          </a:xfrm>
          <a:prstGeom prst="rect">
            <a:avLst/>
          </a:prstGeom>
        </p:spPr>
      </p:pic>
      <p:pic>
        <p:nvPicPr>
          <p:cNvPr id="6" name="Immagi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5" y="5977989"/>
            <a:ext cx="10810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1234267" y="6293048"/>
            <a:ext cx="8546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/>
              <a:t>O</a:t>
            </a:r>
            <a:r>
              <a:rPr lang="vi-VN" sz="1000" dirty="0"/>
              <a:t>vaj dokument izrađen je uz financijsku pomoć Europske unije. Sadržaj ovog dokumenta isključiva je odgovornost </a:t>
            </a:r>
            <a:r>
              <a:rPr lang="hr-HR" sz="1000" dirty="0" smtClean="0"/>
              <a:t>Ministarstva zdravstva</a:t>
            </a:r>
            <a:r>
              <a:rPr lang="vi-VN" sz="1000" dirty="0" smtClean="0"/>
              <a:t> </a:t>
            </a:r>
            <a:r>
              <a:rPr lang="vi-VN" sz="1000" dirty="0"/>
              <a:t>i ni pod kojim okolnostima ne može se smatrati da odražava stajališta Europske unije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40" y="5977989"/>
            <a:ext cx="2320444" cy="7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64758"/>
            <a:ext cx="10515600" cy="1095632"/>
          </a:xfrm>
        </p:spPr>
        <p:txBody>
          <a:bodyPr/>
          <a:lstStyle/>
          <a:p>
            <a:pPr algn="ctr"/>
            <a:r>
              <a:rPr lang="hr-HR" u="sng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Hvala na pozornosti</a:t>
            </a:r>
            <a:endParaRPr lang="hr-HR" u="sng" dirty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72497" y="5233973"/>
            <a:ext cx="7694141" cy="1318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1900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0" indent="0" algn="ctr">
              <a:buNone/>
            </a:pPr>
            <a:r>
              <a:rPr lang="hr-HR" sz="19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Služba </a:t>
            </a:r>
            <a:r>
              <a:rPr lang="hr-HR" sz="19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za fondove Europske unije</a:t>
            </a:r>
          </a:p>
          <a:p>
            <a:pPr marL="0" indent="0" algn="ctr">
              <a:buNone/>
            </a:pPr>
            <a:r>
              <a:rPr lang="hr-HR" sz="19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Jedinica </a:t>
            </a:r>
            <a:r>
              <a:rPr lang="hr-HR" sz="19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za provedbu </a:t>
            </a:r>
            <a:r>
              <a:rPr lang="hr-HR" sz="19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projekata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0" y="5341130"/>
            <a:ext cx="1714500" cy="12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497" y="5341130"/>
            <a:ext cx="1598655" cy="1210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343" y="1369703"/>
            <a:ext cx="3075314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" y="1258141"/>
            <a:ext cx="7699854" cy="286099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O projektu</a:t>
            </a:r>
            <a:endParaRPr lang="hr-HR" u="sng" dirty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3181" y="1598141"/>
            <a:ext cx="7681004" cy="1015007"/>
          </a:xfrm>
        </p:spPr>
        <p:txBody>
          <a:bodyPr>
            <a:normAutofit/>
          </a:bodyPr>
          <a:lstStyle/>
          <a:p>
            <a:r>
              <a:rPr lang="hr-HR" sz="17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PROJEKT: </a:t>
            </a:r>
            <a:r>
              <a:rPr lang="hr-HR" sz="1700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Edukacija mentora za medicinske sestre i primalje u zdravstvenom sustavu u Hrvatskoj i provedba obrazovnog </a:t>
            </a:r>
            <a:r>
              <a:rPr lang="hr-HR" sz="1700" dirty="0" err="1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curriculuma</a:t>
            </a:r>
            <a:r>
              <a:rPr lang="hr-HR" sz="1700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usklađenog s Direktivom 2005/36/EZ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hr-HR" dirty="0" smtClean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914400" lvl="2" indent="0">
              <a:buNone/>
            </a:pPr>
            <a:endParaRPr lang="hr-HR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endParaRPr lang="hr-HR" dirty="0"/>
          </a:p>
        </p:txBody>
      </p:sp>
      <p:pic>
        <p:nvPicPr>
          <p:cNvPr id="14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0" y="5993880"/>
            <a:ext cx="10810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avokutnik 14"/>
          <p:cNvSpPr/>
          <p:nvPr/>
        </p:nvSpPr>
        <p:spPr>
          <a:xfrm>
            <a:off x="1234267" y="6293048"/>
            <a:ext cx="8546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/>
              <a:t>O</a:t>
            </a:r>
            <a:r>
              <a:rPr lang="vi-VN" sz="1000" dirty="0"/>
              <a:t>vaj dokument izrađen je uz financijsku pomoć Europske unije. Sadržaj ovog dokumenta isključiva je odgovornost </a:t>
            </a:r>
            <a:r>
              <a:rPr lang="hr-HR" sz="1000" dirty="0" smtClean="0"/>
              <a:t>Ministarstva zdravstva</a:t>
            </a:r>
            <a:r>
              <a:rPr lang="vi-VN" sz="1000" dirty="0" smtClean="0"/>
              <a:t> </a:t>
            </a:r>
            <a:r>
              <a:rPr lang="vi-VN" sz="1000" dirty="0"/>
              <a:t>i ni pod kojim okolnostima ne može se smatrati da odražava stajališta Europske unije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40" y="5993880"/>
            <a:ext cx="2320444" cy="7762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0"/>
            <a:ext cx="4105275" cy="2857500"/>
          </a:xfrm>
          <a:prstGeom prst="rect">
            <a:avLst/>
          </a:prstGeom>
        </p:spPr>
      </p:pic>
      <p:sp>
        <p:nvSpPr>
          <p:cNvPr id="12" name="Dijagram toka: Izmjenična obrada 11"/>
          <p:cNvSpPr/>
          <p:nvPr/>
        </p:nvSpPr>
        <p:spPr>
          <a:xfrm>
            <a:off x="1645194" y="3918573"/>
            <a:ext cx="2957384" cy="1955251"/>
          </a:xfrm>
          <a:prstGeom prst="flowChartAlternateProcess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000" b="1" u="sng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UGOVORENI </a:t>
            </a:r>
            <a:r>
              <a:rPr lang="hr-HR" sz="2000" b="1" u="sng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IZNOS: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r-HR" sz="16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905.538,00 EUR</a:t>
            </a:r>
            <a:endParaRPr lang="hr-HR" sz="16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hr-HR" sz="1400" dirty="0" err="1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Twinning</a:t>
            </a:r>
            <a:r>
              <a:rPr lang="hr-HR" sz="14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(TW 690.000,00 EUR) </a:t>
            </a:r>
            <a:endParaRPr lang="hr-HR" sz="14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hr-HR" sz="14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Oprema (</a:t>
            </a:r>
            <a:r>
              <a:rPr lang="hr-HR" sz="1400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SUP 215.538,00 EUR)</a:t>
            </a:r>
            <a:endParaRPr lang="hr-HR" sz="14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3" name="Dijagram toka: Izmjenična obrada 12"/>
          <p:cNvSpPr/>
          <p:nvPr/>
        </p:nvSpPr>
        <p:spPr>
          <a:xfrm>
            <a:off x="4867147" y="3919727"/>
            <a:ext cx="3093308" cy="1966946"/>
          </a:xfrm>
          <a:prstGeom prst="flowChartAlternateProcess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000" b="1" u="sng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VRIJEME PROVEDBE PROJEKTA:</a:t>
            </a:r>
            <a:endParaRPr lang="hr-HR" sz="2000" b="1" u="sng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n-NO" sz="1600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28. veljače 2017. - </a:t>
            </a:r>
            <a:r>
              <a:rPr lang="nn-NO" sz="16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31.</a:t>
            </a:r>
            <a:r>
              <a:rPr lang="hr-HR" sz="16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nn-NO" sz="16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ožujka </a:t>
            </a:r>
            <a:r>
              <a:rPr lang="nn-NO" sz="1600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2018. godine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r-HR" sz="1600" dirty="0">
              <a:solidFill>
                <a:srgbClr val="00B0F0"/>
              </a:solidFill>
            </a:endParaRPr>
          </a:p>
        </p:txBody>
      </p:sp>
      <p:sp>
        <p:nvSpPr>
          <p:cNvPr id="18" name="Zaobljeni pravokutnik 17"/>
          <p:cNvSpPr/>
          <p:nvPr/>
        </p:nvSpPr>
        <p:spPr>
          <a:xfrm>
            <a:off x="1336783" y="2606743"/>
            <a:ext cx="6781149" cy="1192733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u="sng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CILJ PROJEKTA: </a:t>
            </a:r>
            <a:r>
              <a:rPr lang="hr-HR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Poboljšanje kvalitete edukacija medicinskih sestara i primalja u Republici Hrvatskoj</a:t>
            </a:r>
            <a:endParaRPr lang="hr-HR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7" y="3311816"/>
            <a:ext cx="3959457" cy="277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19" y="1015699"/>
            <a:ext cx="7699915" cy="520033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Cilj / Svrha / Rezultati</a:t>
            </a:r>
            <a:endParaRPr lang="hr-HR" u="sng" dirty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2723" y="1450652"/>
            <a:ext cx="5653548" cy="4543228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Opći cilj projekta: </a:t>
            </a:r>
            <a:r>
              <a:rPr lang="hr-HR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Opći cilj </a:t>
            </a:r>
            <a:r>
              <a:rPr lang="hr-HR" b="1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projekta je poboljšanje zdravstvenog sustava </a:t>
            </a:r>
            <a:r>
              <a:rPr lang="hr-HR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i zdravstvenih usluga u Republici Hrvatskoj</a:t>
            </a:r>
            <a:endParaRPr lang="hr-HR" sz="3600" dirty="0" smtClean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hr-HR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Svrha projekta: </a:t>
            </a:r>
            <a:r>
              <a:rPr lang="hr-HR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Svrha projekta je poboljšanje kvalitete obrazovanja medicinskih sestara i primalja trenirajući njihove mentore i poboljšanje mentorski sustav</a:t>
            </a:r>
            <a:endParaRPr lang="hr-HR" sz="3600" dirty="0" smtClean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hr-HR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Rezultat 1: </a:t>
            </a:r>
            <a:r>
              <a:rPr lang="hr-HR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Nastavni plan i program za mentore medicinskih sestara pripremljen</a:t>
            </a:r>
            <a:endParaRPr lang="hr-HR" sz="3600" dirty="0" smtClean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hr-HR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Rezultat 2: </a:t>
            </a:r>
            <a:r>
              <a:rPr lang="hr-HR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Nastavni plan i program za mentore primalja pripremljeno </a:t>
            </a:r>
            <a:endParaRPr lang="hr-HR" sz="3600" dirty="0" smtClean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hr-HR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Rezultat 3:</a:t>
            </a:r>
            <a:r>
              <a:rPr lang="hr-HR" b="1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hr-HR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Mentorski sustav za medicinske sestre na nacionalnoj razini   poboljšan</a:t>
            </a:r>
            <a:endParaRPr lang="hr-HR" sz="3600" dirty="0" smtClean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hr-HR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Rezultat 4: </a:t>
            </a:r>
            <a:r>
              <a:rPr lang="hr-HR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Mentorski sustav za primalje na nacionalnoj razini poboljšan</a:t>
            </a:r>
            <a:endParaRPr lang="hr-HR" sz="3600" dirty="0" smtClean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70" y="1583207"/>
            <a:ext cx="4454279" cy="322808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effectLst>
            <a:softEdge rad="152400"/>
          </a:effectLst>
        </p:spPr>
      </p:pic>
      <p:pic>
        <p:nvPicPr>
          <p:cNvPr id="9" name="Immagin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0" y="5993880"/>
            <a:ext cx="10810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avokutnik 9"/>
          <p:cNvSpPr/>
          <p:nvPr/>
        </p:nvSpPr>
        <p:spPr>
          <a:xfrm>
            <a:off x="1234267" y="6293048"/>
            <a:ext cx="8546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/>
              <a:t>O</a:t>
            </a:r>
            <a:r>
              <a:rPr lang="vi-VN" sz="1000" dirty="0"/>
              <a:t>vaj dokument izrađen je uz financijsku pomoć Europske unije. Sadržaj ovog dokumenta isključiva je odgovornost </a:t>
            </a:r>
            <a:r>
              <a:rPr lang="hr-HR" sz="1000" dirty="0" smtClean="0"/>
              <a:t>Ministarstva zdravstva</a:t>
            </a:r>
            <a:r>
              <a:rPr lang="vi-VN" sz="1000" dirty="0" smtClean="0"/>
              <a:t> </a:t>
            </a:r>
            <a:r>
              <a:rPr lang="vi-VN" sz="1000" dirty="0"/>
              <a:t>i ni pod kojim okolnostima ne može se smatrati da odražava stajališta Europske unije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40" y="5993880"/>
            <a:ext cx="2320444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90201"/>
            <a:ext cx="7706012" cy="520033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40" y="5993880"/>
            <a:ext cx="2320444" cy="77628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16980"/>
            <a:ext cx="10515600" cy="1074540"/>
          </a:xfrm>
        </p:spPr>
        <p:txBody>
          <a:bodyPr/>
          <a:lstStyle/>
          <a:p>
            <a:r>
              <a:rPr lang="hr-HR" u="sng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Popis opreme i lokacija</a:t>
            </a:r>
            <a:endParaRPr lang="hr-HR" u="sng" dirty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78993" y="1517031"/>
            <a:ext cx="3830326" cy="4446501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KBC ZAGREB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KBC Sestre Milosrdnice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KBC Split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KBC Osijek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KBC Rijeka</a:t>
            </a:r>
          </a:p>
          <a:p>
            <a:pPr marL="0" indent="0">
              <a:buNone/>
            </a:pPr>
            <a:endParaRPr lang="hr-HR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214184" y="1517031"/>
            <a:ext cx="3830325" cy="435133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Lutka novorođenčeta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Lutka muškarca: gornji dio tijela i glava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Lutka žene/trudnice s novorođenčetom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Lutka djeteta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Lutka novorođenčeta br. 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Lutka za vježbanje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Heimlichova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zahvata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Model ruke s arterijom i venom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Model za demonstraciju </a:t>
            </a:r>
            <a:r>
              <a:rPr lang="hr-HR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izdajanja</a:t>
            </a: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Poslužiteljski ormar 19“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Server, Osobno računalo, Prijenosno računalo 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35" y="1517031"/>
            <a:ext cx="3258032" cy="43513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Immagin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0" y="5993880"/>
            <a:ext cx="10810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avokutnik 9"/>
          <p:cNvSpPr/>
          <p:nvPr/>
        </p:nvSpPr>
        <p:spPr>
          <a:xfrm>
            <a:off x="1234267" y="6293048"/>
            <a:ext cx="8546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/>
              <a:t>O</a:t>
            </a:r>
            <a:r>
              <a:rPr lang="vi-VN" sz="1000" dirty="0"/>
              <a:t>vaj dokument izrađen je uz financijsku pomoć Europske unije. Sadržaj ovog dokumenta isključiva je odgovornost </a:t>
            </a:r>
            <a:r>
              <a:rPr lang="hr-HR" sz="1000" dirty="0" smtClean="0"/>
              <a:t>Ministarstva zdravstva</a:t>
            </a:r>
            <a:r>
              <a:rPr lang="vi-VN" sz="1000" dirty="0" smtClean="0"/>
              <a:t> </a:t>
            </a:r>
            <a:r>
              <a:rPr lang="vi-VN" sz="1000" dirty="0"/>
              <a:t>i ni pod kojim okolnostima ne može se smatrati da odražava stajališta Europske unije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53" y="34542"/>
            <a:ext cx="1804087" cy="141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06" y="682471"/>
            <a:ext cx="7706012" cy="520033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180" y="76013"/>
            <a:ext cx="2895810" cy="1202267"/>
          </a:xfrm>
        </p:spPr>
        <p:txBody>
          <a:bodyPr>
            <a:normAutofit fontScale="90000"/>
          </a:bodyPr>
          <a:lstStyle/>
          <a:p>
            <a:r>
              <a:rPr lang="hr-HR" u="sng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KBC Zagreb</a:t>
            </a:r>
            <a:endParaRPr lang="hr-HR" u="sng" dirty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1" y="1408775"/>
            <a:ext cx="1982662" cy="30697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77" y="322587"/>
            <a:ext cx="3075710" cy="2050473"/>
          </a:xfrm>
          <a:prstGeom prst="rect">
            <a:avLst/>
          </a:prstGeom>
        </p:spPr>
      </p:pic>
      <p:pic>
        <p:nvPicPr>
          <p:cNvPr id="6" name="Rezervirano mjesto sadržaj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81" y="659270"/>
            <a:ext cx="1950583" cy="30251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16" y="2308474"/>
            <a:ext cx="3812284" cy="21700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51" y="1444568"/>
            <a:ext cx="3547212" cy="228886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8224" y="4587352"/>
            <a:ext cx="2598733" cy="173248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49" y="3855435"/>
            <a:ext cx="4729570" cy="228803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787" y="3808219"/>
            <a:ext cx="2586276" cy="2262690"/>
          </a:xfrm>
          <a:prstGeom prst="rect">
            <a:avLst/>
          </a:prstGeom>
        </p:spPr>
      </p:pic>
      <p:pic>
        <p:nvPicPr>
          <p:cNvPr id="12" name="Immagin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0" y="5993880"/>
            <a:ext cx="10810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1234267" y="6293048"/>
            <a:ext cx="8546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/>
              <a:t>O</a:t>
            </a:r>
            <a:r>
              <a:rPr lang="vi-VN" sz="1000" dirty="0"/>
              <a:t>vaj dokument izrađen je uz financijsku pomoć Europske unije. Sadržaj ovog dokumenta isključiva je odgovornost </a:t>
            </a:r>
            <a:r>
              <a:rPr lang="hr-HR" sz="1000" dirty="0" smtClean="0"/>
              <a:t>Ministarstva zdravstva</a:t>
            </a:r>
            <a:r>
              <a:rPr lang="vi-VN" sz="1000" dirty="0" smtClean="0"/>
              <a:t> </a:t>
            </a:r>
            <a:r>
              <a:rPr lang="vi-VN" sz="1000" dirty="0"/>
              <a:t>i ni pod kojim okolnostima ne može se smatrati da odražava stajališta Europske unije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40" y="5993880"/>
            <a:ext cx="2320444" cy="77628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4" y="98915"/>
            <a:ext cx="3363180" cy="126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50" y="1181685"/>
            <a:ext cx="7706012" cy="520033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448" y="289722"/>
            <a:ext cx="3625092" cy="1440223"/>
          </a:xfrm>
        </p:spPr>
        <p:txBody>
          <a:bodyPr/>
          <a:lstStyle/>
          <a:p>
            <a:r>
              <a:rPr lang="hr-HR" u="sng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KBC Sestre Milosrdnice</a:t>
            </a:r>
            <a:endParaRPr lang="hr-HR" u="sng" dirty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80" y="1852884"/>
            <a:ext cx="2840104" cy="17533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59" y="1903698"/>
            <a:ext cx="4856506" cy="17025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59" y="152115"/>
            <a:ext cx="2482058" cy="165018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832" y="152114"/>
            <a:ext cx="2225233" cy="165018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80" y="152114"/>
            <a:ext cx="2840104" cy="165018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0" y="1903698"/>
            <a:ext cx="3901440" cy="208812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0" y="4091492"/>
            <a:ext cx="3901440" cy="223104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1" y="3678114"/>
            <a:ext cx="7760043" cy="2614934"/>
          </a:xfrm>
          <a:prstGeom prst="rect">
            <a:avLst/>
          </a:prstGeom>
        </p:spPr>
      </p:pic>
      <p:pic>
        <p:nvPicPr>
          <p:cNvPr id="12" name="Immagin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0" y="5993880"/>
            <a:ext cx="10810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1234267" y="6293048"/>
            <a:ext cx="8546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/>
              <a:t>O</a:t>
            </a:r>
            <a:r>
              <a:rPr lang="vi-VN" sz="1000" dirty="0"/>
              <a:t>vaj dokument izrađen je uz financijsku pomoć Europske unije. Sadržaj ovog dokumenta isključiva je odgovornost </a:t>
            </a:r>
            <a:r>
              <a:rPr lang="hr-HR" sz="1000" dirty="0" smtClean="0"/>
              <a:t>Ministarstva zdravstva</a:t>
            </a:r>
            <a:r>
              <a:rPr lang="vi-VN" sz="1000" dirty="0" smtClean="0"/>
              <a:t> </a:t>
            </a:r>
            <a:r>
              <a:rPr lang="vi-VN" sz="1000" dirty="0"/>
              <a:t>i ni pod kojim okolnostima ne može se smatrati da odražava stajališta Europske unije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40" y="5993880"/>
            <a:ext cx="2320444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41" y="1055222"/>
            <a:ext cx="7706012" cy="520033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8027" y="142704"/>
            <a:ext cx="10515600" cy="1325563"/>
          </a:xfrm>
        </p:spPr>
        <p:txBody>
          <a:bodyPr/>
          <a:lstStyle/>
          <a:p>
            <a:r>
              <a:rPr lang="hr-HR" u="sng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KBC Osijek</a:t>
            </a:r>
            <a:endParaRPr lang="hr-HR" u="sng" dirty="0">
              <a:solidFill>
                <a:srgbClr val="00B0F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5" y="1167791"/>
            <a:ext cx="5094246" cy="27443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27" y="1167791"/>
            <a:ext cx="2453763" cy="27400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06" y="1167791"/>
            <a:ext cx="3747153" cy="27400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2464" y="4031425"/>
            <a:ext cx="4149021" cy="226162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04" y="4031425"/>
            <a:ext cx="3398985" cy="226594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05" y="4038389"/>
            <a:ext cx="3747153" cy="2258984"/>
          </a:xfrm>
          <a:prstGeom prst="rect">
            <a:avLst/>
          </a:prstGeom>
        </p:spPr>
      </p:pic>
      <p:pic>
        <p:nvPicPr>
          <p:cNvPr id="10" name="Immagin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0" y="5993880"/>
            <a:ext cx="10810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1234267" y="6293048"/>
            <a:ext cx="8546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/>
              <a:t>O</a:t>
            </a:r>
            <a:r>
              <a:rPr lang="vi-VN" sz="1000" dirty="0"/>
              <a:t>vaj dokument izrađen je uz financijsku pomoć Europske unije. Sadržaj ovog dokumenta isključiva je odgovornost </a:t>
            </a:r>
            <a:r>
              <a:rPr lang="hr-HR" sz="1000" dirty="0" smtClean="0"/>
              <a:t>Ministarstva zdravstva</a:t>
            </a:r>
            <a:r>
              <a:rPr lang="vi-VN" sz="1000" dirty="0" smtClean="0"/>
              <a:t> </a:t>
            </a:r>
            <a:r>
              <a:rPr lang="vi-VN" sz="1000" dirty="0"/>
              <a:t>i ni pod kojim okolnostima ne može se smatrati da odražava stajališta Europske unije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40" y="5993880"/>
            <a:ext cx="2320444" cy="77628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49" y="47423"/>
            <a:ext cx="3335210" cy="11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6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92" y="1022736"/>
            <a:ext cx="7706012" cy="520033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4314" y="365126"/>
            <a:ext cx="10719486" cy="993311"/>
          </a:xfrm>
        </p:spPr>
        <p:txBody>
          <a:bodyPr/>
          <a:lstStyle/>
          <a:p>
            <a:r>
              <a:rPr lang="hr-HR" u="sng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KBC Rijeka</a:t>
            </a:r>
            <a:endParaRPr lang="hr-HR" u="sng" dirty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80" y="1551334"/>
            <a:ext cx="2594918" cy="45819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73" y="1551334"/>
            <a:ext cx="4021394" cy="22620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438" y="3882460"/>
            <a:ext cx="4023709" cy="223423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7" y="1534792"/>
            <a:ext cx="2227313" cy="4581901"/>
          </a:xfrm>
          <a:prstGeom prst="rect">
            <a:avLst/>
          </a:prstGeom>
        </p:spPr>
      </p:pic>
      <p:pic>
        <p:nvPicPr>
          <p:cNvPr id="8" name="Immagin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1" y="5887373"/>
            <a:ext cx="10810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avokutnik 9"/>
          <p:cNvSpPr/>
          <p:nvPr/>
        </p:nvSpPr>
        <p:spPr>
          <a:xfrm>
            <a:off x="1234267" y="6293048"/>
            <a:ext cx="8546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/>
              <a:t>O</a:t>
            </a:r>
            <a:r>
              <a:rPr lang="vi-VN" sz="1000" dirty="0"/>
              <a:t>vaj dokument izrađen je uz financijsku pomoć Europske unije. Sadržaj ovog dokumenta isključiva je odgovornost </a:t>
            </a:r>
            <a:r>
              <a:rPr lang="hr-HR" sz="1000" dirty="0" smtClean="0"/>
              <a:t>Ministarstva zdravstva</a:t>
            </a:r>
            <a:r>
              <a:rPr lang="vi-VN" sz="1000" dirty="0" smtClean="0"/>
              <a:t> </a:t>
            </a:r>
            <a:r>
              <a:rPr lang="vi-VN" sz="1000" dirty="0"/>
              <a:t>i ni pod kojim okolnostima ne može se smatrati da odražava stajališta Europske unije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40" y="5993880"/>
            <a:ext cx="2320444" cy="77628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92" y="88577"/>
            <a:ext cx="3128834" cy="12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21" y="928128"/>
            <a:ext cx="7706012" cy="520033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21594"/>
            <a:ext cx="3206578" cy="947627"/>
          </a:xfrm>
        </p:spPr>
        <p:txBody>
          <a:bodyPr/>
          <a:lstStyle/>
          <a:p>
            <a:r>
              <a:rPr lang="hr-HR" u="sng" dirty="0" smtClean="0">
                <a:solidFill>
                  <a:srgbClr val="00B0F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KBC Split</a:t>
            </a:r>
            <a:endParaRPr lang="hr-HR" u="sng" dirty="0">
              <a:solidFill>
                <a:srgbClr val="00B0F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312752"/>
            <a:ext cx="4438273" cy="2493480"/>
          </a:xfrm>
          <a:prstGeom prst="rect">
            <a:avLst/>
          </a:prstGeom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37" y="1317303"/>
            <a:ext cx="3383123" cy="16954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8" y="3864467"/>
            <a:ext cx="4438273" cy="22060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38" y="3066437"/>
            <a:ext cx="3383122" cy="300405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0524" y="3394116"/>
            <a:ext cx="2958970" cy="267637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524" y="1312752"/>
            <a:ext cx="2958971" cy="200691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18" y="221594"/>
            <a:ext cx="5105777" cy="874039"/>
          </a:xfrm>
          <a:prstGeom prst="rect">
            <a:avLst/>
          </a:prstGeom>
        </p:spPr>
      </p:pic>
      <p:pic>
        <p:nvPicPr>
          <p:cNvPr id="11" name="Immagin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1" y="5887373"/>
            <a:ext cx="10810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1234267" y="6293048"/>
            <a:ext cx="8546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/>
              <a:t>O</a:t>
            </a:r>
            <a:r>
              <a:rPr lang="vi-VN" sz="1000" dirty="0"/>
              <a:t>vaj dokument izrađen je uz financijsku pomoć Europske unije. Sadržaj ovog dokumenta isključiva je odgovornost </a:t>
            </a:r>
            <a:r>
              <a:rPr lang="hr-HR" sz="1000" dirty="0" smtClean="0"/>
              <a:t>Ministarstva zdravstva</a:t>
            </a:r>
            <a:r>
              <a:rPr lang="vi-VN" sz="1000" dirty="0" smtClean="0"/>
              <a:t> </a:t>
            </a:r>
            <a:r>
              <a:rPr lang="vi-VN" sz="1000" dirty="0"/>
              <a:t>i ni pod kojim okolnostima ne može se smatrati da odražava stajališta Europske unije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40" y="5993880"/>
            <a:ext cx="2320444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856</Words>
  <Application>Microsoft Office PowerPoint</Application>
  <PresentationFormat>Široki zaslon</PresentationFormat>
  <Paragraphs>69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Gungsuh</vt:lpstr>
      <vt:lpstr>GungsuhChe</vt:lpstr>
      <vt:lpstr>Arial</vt:lpstr>
      <vt:lpstr>Calibri</vt:lpstr>
      <vt:lpstr>Calibri Light</vt:lpstr>
      <vt:lpstr>Wingdings</vt:lpstr>
      <vt:lpstr>Tema sustava Office</vt:lpstr>
      <vt:lpstr>  Edukacija mentora za medicinske sestre i primalje u zdravstvenom sustavu u Hrvatskoj i provedba obrazovnog curriculuma usklađenog s Direktivom 2005/36/EZ</vt:lpstr>
      <vt:lpstr>O projektu</vt:lpstr>
      <vt:lpstr>Cilj / Svrha / Rezultati</vt:lpstr>
      <vt:lpstr>Popis opreme i lokacija</vt:lpstr>
      <vt:lpstr>KBC Zagreb</vt:lpstr>
      <vt:lpstr>KBC Sestre Milosrdnice</vt:lpstr>
      <vt:lpstr>KBC Osijek</vt:lpstr>
      <vt:lpstr>KBC Rijeka</vt:lpstr>
      <vt:lpstr>KBC Split</vt:lpstr>
      <vt:lpstr>Ostali završeni projekti Ministarstva iz IPA I komponente i Prijelaznog instrumenta</vt:lpstr>
      <vt:lpstr>Hvala na pozornosti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Edukacija mentora za medicinske sestre i primalje u zdravstvenom sustavu u Hrvatskoj i provedba obrazovnog curriculuma usklađenog s Direktivom 2005/36/EZ</dc:title>
  <dc:creator>Nakić Krešimir</dc:creator>
  <cp:lastModifiedBy>Misir Dragojević Marica</cp:lastModifiedBy>
  <cp:revision>39</cp:revision>
  <dcterms:created xsi:type="dcterms:W3CDTF">2018-06-15T10:55:12Z</dcterms:created>
  <dcterms:modified xsi:type="dcterms:W3CDTF">2018-06-18T12:25:08Z</dcterms:modified>
</cp:coreProperties>
</file>